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5" r:id="rId3"/>
    <p:sldId id="272" r:id="rId4"/>
    <p:sldId id="257" r:id="rId5"/>
    <p:sldId id="278" r:id="rId6"/>
    <p:sldId id="271" r:id="rId7"/>
    <p:sldId id="258" r:id="rId8"/>
    <p:sldId id="274" r:id="rId9"/>
    <p:sldId id="269" r:id="rId10"/>
    <p:sldId id="267" r:id="rId11"/>
    <p:sldId id="268" r:id="rId12"/>
    <p:sldId id="266" r:id="rId13"/>
    <p:sldId id="273" r:id="rId14"/>
    <p:sldId id="270"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F65B81-03C0-4809-B338-9E5E3D8F1E3F}" v="244" dt="2021-04-20T06:44:22.3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9"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4/19/2021</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4/19/2021</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2236-474D-4CE2-845C-717585D4BA7B}"/>
              </a:ext>
            </a:extLst>
          </p:cNvPr>
          <p:cNvSpPr>
            <a:spLocks noGrp="1"/>
          </p:cNvSpPr>
          <p:nvPr>
            <p:ph type="ctrTitle"/>
          </p:nvPr>
        </p:nvSpPr>
        <p:spPr/>
        <p:txBody>
          <a:bodyPr/>
          <a:lstStyle/>
          <a:p>
            <a:r>
              <a:rPr lang="en-IN" dirty="0" err="1">
                <a:solidFill>
                  <a:schemeClr val="accent3">
                    <a:lumMod val="50000"/>
                  </a:schemeClr>
                </a:solidFill>
              </a:rPr>
              <a:t>FullStack</a:t>
            </a:r>
            <a:r>
              <a:rPr lang="en-IN" dirty="0">
                <a:solidFill>
                  <a:schemeClr val="accent3">
                    <a:lumMod val="50000"/>
                  </a:schemeClr>
                </a:solidFill>
              </a:rPr>
              <a:t> Website</a:t>
            </a:r>
          </a:p>
        </p:txBody>
      </p:sp>
      <p:sp>
        <p:nvSpPr>
          <p:cNvPr id="3" name="Subtitle 2">
            <a:extLst>
              <a:ext uri="{FF2B5EF4-FFF2-40B4-BE49-F238E27FC236}">
                <a16:creationId xmlns:a16="http://schemas.microsoft.com/office/drawing/2014/main" id="{A2F967C3-C0EA-427A-8DB6-B4B569187C22}"/>
              </a:ext>
            </a:extLst>
          </p:cNvPr>
          <p:cNvSpPr>
            <a:spLocks noGrp="1"/>
          </p:cNvSpPr>
          <p:nvPr>
            <p:ph type="subTitle" idx="1"/>
          </p:nvPr>
        </p:nvSpPr>
        <p:spPr>
          <a:xfrm>
            <a:off x="2692398" y="3657596"/>
            <a:ext cx="6815669" cy="1657353"/>
          </a:xfrm>
        </p:spPr>
        <p:txBody>
          <a:bodyPr>
            <a:normAutofit fontScale="92500" lnSpcReduction="20000"/>
          </a:bodyPr>
          <a:lstStyle/>
          <a:p>
            <a:r>
              <a:rPr lang="en-IN" sz="2400" dirty="0">
                <a:solidFill>
                  <a:schemeClr val="accent2">
                    <a:lumMod val="50000"/>
                  </a:schemeClr>
                </a:solidFill>
              </a:rPr>
              <a:t> </a:t>
            </a:r>
            <a:r>
              <a:rPr lang="en-IN" sz="2800" dirty="0">
                <a:solidFill>
                  <a:schemeClr val="accent2">
                    <a:lumMod val="50000"/>
                  </a:schemeClr>
                </a:solidFill>
              </a:rPr>
              <a:t>MINI PROJECT II</a:t>
            </a:r>
            <a:endParaRPr lang="en-US" dirty="0">
              <a:solidFill>
                <a:schemeClr val="accent2">
                  <a:lumMod val="50000"/>
                </a:schemeClr>
              </a:solidFill>
            </a:endParaRPr>
          </a:p>
          <a:p>
            <a:r>
              <a:rPr lang="en-IN" sz="2800" dirty="0">
                <a:solidFill>
                  <a:schemeClr val="accent2">
                    <a:lumMod val="50000"/>
                  </a:schemeClr>
                </a:solidFill>
              </a:rPr>
              <a:t>SESSION:2020-21</a:t>
            </a:r>
          </a:p>
          <a:p>
            <a:r>
              <a:rPr lang="en-IN" sz="1600" b="1" dirty="0">
                <a:solidFill>
                  <a:schemeClr val="accent2">
                    <a:lumMod val="50000"/>
                  </a:schemeClr>
                </a:solidFill>
              </a:rPr>
              <a:t>                                                      </a:t>
            </a:r>
          </a:p>
          <a:p>
            <a:r>
              <a:rPr lang="en-IN" sz="1800" b="1" dirty="0">
                <a:solidFill>
                  <a:schemeClr val="accent2">
                    <a:lumMod val="50000"/>
                  </a:schemeClr>
                </a:solidFill>
              </a:rPr>
              <a:t>                                                    </a:t>
            </a:r>
          </a:p>
          <a:p>
            <a:endParaRPr lang="en-IN" sz="2400" dirty="0">
              <a:solidFill>
                <a:schemeClr val="accent2">
                  <a:lumMod val="50000"/>
                </a:schemeClr>
              </a:solidFill>
            </a:endParaRPr>
          </a:p>
          <a:p>
            <a:endParaRPr lang="en-IN" sz="2400" dirty="0">
              <a:solidFill>
                <a:schemeClr val="accent2">
                  <a:lumMod val="50000"/>
                </a:schemeClr>
              </a:solidFill>
            </a:endParaRPr>
          </a:p>
        </p:txBody>
      </p:sp>
    </p:spTree>
    <p:extLst>
      <p:ext uri="{BB962C8B-B14F-4D97-AF65-F5344CB8AC3E}">
        <p14:creationId xmlns:p14="http://schemas.microsoft.com/office/powerpoint/2010/main" val="385131893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4EC06E3-FF49-4116-89BA-82259D3A1D6E}"/>
              </a:ext>
            </a:extLst>
          </p:cNvPr>
          <p:cNvPicPr>
            <a:picLocks noChangeAspect="1"/>
          </p:cNvPicPr>
          <p:nvPr/>
        </p:nvPicPr>
        <p:blipFill>
          <a:blip r:embed="rId2"/>
          <a:stretch>
            <a:fillRect/>
          </a:stretch>
        </p:blipFill>
        <p:spPr>
          <a:xfrm>
            <a:off x="1345532" y="732422"/>
            <a:ext cx="9571121" cy="5393155"/>
          </a:xfrm>
          <a:prstGeom prst="rect">
            <a:avLst/>
          </a:prstGeom>
        </p:spPr>
      </p:pic>
    </p:spTree>
    <p:extLst>
      <p:ext uri="{BB962C8B-B14F-4D97-AF65-F5344CB8AC3E}">
        <p14:creationId xmlns:p14="http://schemas.microsoft.com/office/powerpoint/2010/main" val="402861155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2FF99087-2CAA-46F0-9BC7-4B150C60A332}"/>
              </a:ext>
            </a:extLst>
          </p:cNvPr>
          <p:cNvPicPr>
            <a:picLocks noChangeAspect="1"/>
          </p:cNvPicPr>
          <p:nvPr/>
        </p:nvPicPr>
        <p:blipFill>
          <a:blip r:embed="rId2"/>
          <a:stretch>
            <a:fillRect/>
          </a:stretch>
        </p:blipFill>
        <p:spPr>
          <a:xfrm>
            <a:off x="1425742" y="762501"/>
            <a:ext cx="9340515" cy="5252786"/>
          </a:xfrm>
          <a:prstGeom prst="rect">
            <a:avLst/>
          </a:prstGeom>
        </p:spPr>
      </p:pic>
    </p:spTree>
    <p:extLst>
      <p:ext uri="{BB962C8B-B14F-4D97-AF65-F5344CB8AC3E}">
        <p14:creationId xmlns:p14="http://schemas.microsoft.com/office/powerpoint/2010/main" val="78922188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4473909B-87F2-4B95-A83C-8F20748E8C51}"/>
              </a:ext>
            </a:extLst>
          </p:cNvPr>
          <p:cNvPicPr>
            <a:picLocks noChangeAspect="1"/>
          </p:cNvPicPr>
          <p:nvPr/>
        </p:nvPicPr>
        <p:blipFill>
          <a:blip r:embed="rId2"/>
          <a:stretch>
            <a:fillRect/>
          </a:stretch>
        </p:blipFill>
        <p:spPr>
          <a:xfrm>
            <a:off x="1465847" y="822659"/>
            <a:ext cx="9250278" cy="5202655"/>
          </a:xfrm>
          <a:prstGeom prst="rect">
            <a:avLst/>
          </a:prstGeom>
        </p:spPr>
      </p:pic>
    </p:spTree>
    <p:extLst>
      <p:ext uri="{BB962C8B-B14F-4D97-AF65-F5344CB8AC3E}">
        <p14:creationId xmlns:p14="http://schemas.microsoft.com/office/powerpoint/2010/main" val="145082603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Graphical user interface, text, email&#10;&#10;Description automatically generated">
            <a:extLst>
              <a:ext uri="{FF2B5EF4-FFF2-40B4-BE49-F238E27FC236}">
                <a16:creationId xmlns:a16="http://schemas.microsoft.com/office/drawing/2014/main" id="{A29037A4-A6F8-4AB3-AE4C-81D732BBE00B}"/>
              </a:ext>
            </a:extLst>
          </p:cNvPr>
          <p:cNvPicPr>
            <a:picLocks noChangeAspect="1"/>
          </p:cNvPicPr>
          <p:nvPr/>
        </p:nvPicPr>
        <p:blipFill>
          <a:blip r:embed="rId2"/>
          <a:stretch>
            <a:fillRect/>
          </a:stretch>
        </p:blipFill>
        <p:spPr>
          <a:xfrm>
            <a:off x="1435768" y="762501"/>
            <a:ext cx="9210173" cy="5182602"/>
          </a:xfrm>
          <a:prstGeom prst="rect">
            <a:avLst/>
          </a:prstGeom>
        </p:spPr>
      </p:pic>
    </p:spTree>
    <p:extLst>
      <p:ext uri="{BB962C8B-B14F-4D97-AF65-F5344CB8AC3E}">
        <p14:creationId xmlns:p14="http://schemas.microsoft.com/office/powerpoint/2010/main" val="8695735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2662-2A54-4A59-88B6-826ED30082B7}"/>
              </a:ext>
            </a:extLst>
          </p:cNvPr>
          <p:cNvSpPr>
            <a:spLocks noGrp="1"/>
          </p:cNvSpPr>
          <p:nvPr>
            <p:ph type="title"/>
          </p:nvPr>
        </p:nvSpPr>
        <p:spPr/>
        <p:txBody>
          <a:bodyPr>
            <a:normAutofit/>
          </a:bodyPr>
          <a:lstStyle/>
          <a:p>
            <a:r>
              <a:rPr lang="en-IN" sz="7200" dirty="0">
                <a:solidFill>
                  <a:schemeClr val="accent3">
                    <a:lumMod val="50000"/>
                  </a:schemeClr>
                </a:solidFill>
              </a:rPr>
              <a:t>Few Limitations</a:t>
            </a:r>
          </a:p>
        </p:txBody>
      </p:sp>
      <p:sp>
        <p:nvSpPr>
          <p:cNvPr id="3" name="Content Placeholder 2">
            <a:extLst>
              <a:ext uri="{FF2B5EF4-FFF2-40B4-BE49-F238E27FC236}">
                <a16:creationId xmlns:a16="http://schemas.microsoft.com/office/drawing/2014/main" id="{C28D847C-CC38-492F-A19F-5636AC82A0F4}"/>
              </a:ext>
            </a:extLst>
          </p:cNvPr>
          <p:cNvSpPr>
            <a:spLocks noGrp="1"/>
          </p:cNvSpPr>
          <p:nvPr>
            <p:ph idx="1"/>
          </p:nvPr>
        </p:nvSpPr>
        <p:spPr/>
        <p:txBody>
          <a:bodyPr>
            <a:normAutofit/>
          </a:bodyPr>
          <a:lstStyle/>
          <a:p>
            <a:pPr>
              <a:lnSpc>
                <a:spcPct val="150000"/>
              </a:lnSpc>
              <a:buFont typeface="Wingdings" panose="05000000000000000000" pitchFamily="2" charset="2"/>
              <a:buChar char="§"/>
            </a:pPr>
            <a:r>
              <a:rPr lang="en-US" b="1" dirty="0">
                <a:solidFill>
                  <a:schemeClr val="accent2">
                    <a:lumMod val="50000"/>
                  </a:schemeClr>
                </a:solidFill>
                <a:latin typeface="Times New Roman"/>
                <a:cs typeface="Times New Roman"/>
              </a:rPr>
              <a:t>You must need a Local server for storing the database at the backend.</a:t>
            </a:r>
            <a:endParaRPr lang="en-US" b="1" i="0" u="none" strike="noStrike" baseline="0" dirty="0">
              <a:solidFill>
                <a:schemeClr val="accent2">
                  <a:lumMod val="50000"/>
                </a:schemeClr>
              </a:solidFill>
              <a:latin typeface="Times New Roman" panose="02020603050405020304" pitchFamily="18" charset="0"/>
              <a:cs typeface="Times New Roman" panose="02020603050405020304" pitchFamily="18" charset="0"/>
            </a:endParaRPr>
          </a:p>
          <a:p>
            <a:pPr algn="l">
              <a:lnSpc>
                <a:spcPct val="150000"/>
              </a:lnSpc>
              <a:buFont typeface="Wingdings" panose="05000000000000000000" pitchFamily="2" charset="2"/>
              <a:buChar char="§"/>
            </a:pPr>
            <a:r>
              <a:rPr lang="en-US" b="1" i="0" u="none" strike="noStrike" baseline="0" dirty="0">
                <a:solidFill>
                  <a:schemeClr val="accent2">
                    <a:lumMod val="50000"/>
                  </a:schemeClr>
                </a:solidFill>
                <a:latin typeface="Times New Roman"/>
                <a:cs typeface="Times New Roman"/>
              </a:rPr>
              <a:t>People who are not familiar with computers or using online websites </a:t>
            </a:r>
            <a:r>
              <a:rPr lang="en-IN" b="1" i="0" u="none" strike="noStrike" baseline="0" dirty="0">
                <a:solidFill>
                  <a:schemeClr val="accent2">
                    <a:lumMod val="50000"/>
                  </a:schemeClr>
                </a:solidFill>
                <a:latin typeface="Times New Roman"/>
                <a:cs typeface="Times New Roman"/>
              </a:rPr>
              <a:t>can’t use this software</a:t>
            </a:r>
          </a:p>
          <a:p>
            <a:pPr algn="l">
              <a:lnSpc>
                <a:spcPct val="150000"/>
              </a:lnSpc>
              <a:buFont typeface="Wingdings" panose="05000000000000000000" pitchFamily="2" charset="2"/>
              <a:buChar char="§"/>
            </a:pPr>
            <a:r>
              <a:rPr lang="en-IN" b="1" i="0" u="none" strike="noStrike" baseline="0" dirty="0">
                <a:solidFill>
                  <a:schemeClr val="accent2">
                    <a:lumMod val="50000"/>
                  </a:schemeClr>
                </a:solidFill>
                <a:latin typeface="Times New Roman"/>
                <a:cs typeface="Times New Roman"/>
              </a:rPr>
              <a:t>There is always a scope of improvement in the software so in this also, like we will like to improve its user interface, add more features e.t.c.</a:t>
            </a:r>
          </a:p>
          <a:p>
            <a:pPr marL="0" indent="0" algn="l">
              <a:buNone/>
            </a:pPr>
            <a:endParaRPr lang="en-IN" b="1" dirty="0">
              <a:solidFill>
                <a:schemeClr val="accent2">
                  <a:lumMod val="50000"/>
                </a:schemeClr>
              </a:solidFill>
            </a:endParaRPr>
          </a:p>
        </p:txBody>
      </p:sp>
    </p:spTree>
    <p:extLst>
      <p:ext uri="{BB962C8B-B14F-4D97-AF65-F5344CB8AC3E}">
        <p14:creationId xmlns:p14="http://schemas.microsoft.com/office/powerpoint/2010/main" val="90871993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66E-C61C-4F5B-B4D6-5F9A3AB18A4C}"/>
              </a:ext>
            </a:extLst>
          </p:cNvPr>
          <p:cNvSpPr>
            <a:spLocks noGrp="1"/>
          </p:cNvSpPr>
          <p:nvPr>
            <p:ph type="ctrTitle"/>
          </p:nvPr>
        </p:nvSpPr>
        <p:spPr/>
        <p:txBody>
          <a:bodyPr/>
          <a:lstStyle/>
          <a:p>
            <a:r>
              <a:rPr lang="en-IN" sz="8000" dirty="0">
                <a:solidFill>
                  <a:schemeClr val="accent2">
                    <a:lumMod val="50000"/>
                  </a:schemeClr>
                </a:solidFill>
              </a:rPr>
              <a:t>Thank</a:t>
            </a:r>
          </a:p>
        </p:txBody>
      </p:sp>
      <p:sp>
        <p:nvSpPr>
          <p:cNvPr id="3" name="Subtitle 2">
            <a:extLst>
              <a:ext uri="{FF2B5EF4-FFF2-40B4-BE49-F238E27FC236}">
                <a16:creationId xmlns:a16="http://schemas.microsoft.com/office/drawing/2014/main" id="{163F8854-CE0F-48D2-BA3A-224C82E0293E}"/>
              </a:ext>
            </a:extLst>
          </p:cNvPr>
          <p:cNvSpPr>
            <a:spLocks noGrp="1"/>
          </p:cNvSpPr>
          <p:nvPr>
            <p:ph type="subTitle" idx="1"/>
          </p:nvPr>
        </p:nvSpPr>
        <p:spPr/>
        <p:txBody>
          <a:bodyPr>
            <a:normAutofit/>
          </a:bodyPr>
          <a:lstStyle/>
          <a:p>
            <a:r>
              <a:rPr lang="en-IN" sz="6600" dirty="0">
                <a:solidFill>
                  <a:schemeClr val="accent2">
                    <a:lumMod val="50000"/>
                  </a:schemeClr>
                </a:solidFill>
              </a:rPr>
              <a:t>You…</a:t>
            </a:r>
          </a:p>
        </p:txBody>
      </p:sp>
    </p:spTree>
    <p:extLst>
      <p:ext uri="{BB962C8B-B14F-4D97-AF65-F5344CB8AC3E}">
        <p14:creationId xmlns:p14="http://schemas.microsoft.com/office/powerpoint/2010/main" val="5345803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E2F7-2D6C-4989-BA83-5A9D12510A65}"/>
              </a:ext>
            </a:extLst>
          </p:cNvPr>
          <p:cNvSpPr>
            <a:spLocks noGrp="1"/>
          </p:cNvSpPr>
          <p:nvPr>
            <p:ph type="title"/>
          </p:nvPr>
        </p:nvSpPr>
        <p:spPr/>
        <p:txBody>
          <a:bodyPr>
            <a:normAutofit/>
          </a:bodyPr>
          <a:lstStyle/>
          <a:p>
            <a:r>
              <a:rPr lang="en-IN" sz="6600" b="1" dirty="0">
                <a:solidFill>
                  <a:schemeClr val="accent3">
                    <a:lumMod val="50000"/>
                  </a:schemeClr>
                </a:solidFill>
              </a:rPr>
              <a:t>Group Members</a:t>
            </a:r>
          </a:p>
        </p:txBody>
      </p:sp>
      <p:sp>
        <p:nvSpPr>
          <p:cNvPr id="3" name="Content Placeholder 2">
            <a:extLst>
              <a:ext uri="{FF2B5EF4-FFF2-40B4-BE49-F238E27FC236}">
                <a16:creationId xmlns:a16="http://schemas.microsoft.com/office/drawing/2014/main" id="{4DA019FC-3C17-427D-AEBA-249FF4D4CB09}"/>
              </a:ext>
            </a:extLst>
          </p:cNvPr>
          <p:cNvSpPr>
            <a:spLocks noGrp="1"/>
          </p:cNvSpPr>
          <p:nvPr>
            <p:ph idx="1"/>
          </p:nvPr>
        </p:nvSpPr>
        <p:spPr/>
        <p:txBody>
          <a:bodyPr>
            <a:normAutofit fontScale="77500" lnSpcReduction="20000"/>
          </a:bodyPr>
          <a:lstStyle/>
          <a:p>
            <a:pPr>
              <a:lnSpc>
                <a:spcPct val="120000"/>
              </a:lnSpc>
            </a:pPr>
            <a:r>
              <a:rPr lang="en-IN" sz="3600" b="1" dirty="0">
                <a:solidFill>
                  <a:schemeClr val="accent2">
                    <a:lumMod val="50000"/>
                  </a:schemeClr>
                </a:solidFill>
              </a:rPr>
              <a:t>Nikhil Baghel (181500424) Section-E</a:t>
            </a:r>
            <a:endParaRPr lang="en-US" dirty="0">
              <a:solidFill>
                <a:schemeClr val="accent2">
                  <a:lumMod val="50000"/>
                </a:schemeClr>
              </a:solidFill>
            </a:endParaRPr>
          </a:p>
          <a:p>
            <a:pPr>
              <a:lnSpc>
                <a:spcPct val="120000"/>
              </a:lnSpc>
            </a:pPr>
            <a:endParaRPr lang="en-IN" sz="3600" b="1" dirty="0">
              <a:solidFill>
                <a:schemeClr val="accent2">
                  <a:lumMod val="50000"/>
                </a:schemeClr>
              </a:solidFill>
            </a:endParaRPr>
          </a:p>
          <a:p>
            <a:endParaRPr lang="en-IN" sz="2800" b="1" dirty="0">
              <a:solidFill>
                <a:schemeClr val="accent2">
                  <a:lumMod val="50000"/>
                </a:schemeClr>
              </a:solidFill>
            </a:endParaRPr>
          </a:p>
          <a:p>
            <a:endParaRPr lang="en-IN" dirty="0"/>
          </a:p>
          <a:p>
            <a:endParaRPr lang="en-IN" dirty="0"/>
          </a:p>
          <a:p>
            <a:pPr marL="0" indent="0">
              <a:buNone/>
            </a:pPr>
            <a:r>
              <a:rPr lang="en-IN" sz="3200" b="1" dirty="0">
                <a:solidFill>
                  <a:schemeClr val="accent3">
                    <a:lumMod val="50000"/>
                  </a:schemeClr>
                </a:solidFill>
              </a:rPr>
              <a:t>                                                           </a:t>
            </a:r>
            <a:r>
              <a:rPr lang="en-IN" sz="4500" b="1" dirty="0">
                <a:solidFill>
                  <a:schemeClr val="accent3">
                    <a:lumMod val="50000"/>
                  </a:schemeClr>
                </a:solidFill>
              </a:rPr>
              <a:t>Mentor: Amir Khan Sir</a:t>
            </a:r>
          </a:p>
        </p:txBody>
      </p:sp>
    </p:spTree>
    <p:extLst>
      <p:ext uri="{BB962C8B-B14F-4D97-AF65-F5344CB8AC3E}">
        <p14:creationId xmlns:p14="http://schemas.microsoft.com/office/powerpoint/2010/main" val="413195258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2E46-E4DA-4367-B4DE-B6D77636B624}"/>
              </a:ext>
            </a:extLst>
          </p:cNvPr>
          <p:cNvSpPr>
            <a:spLocks noGrp="1"/>
          </p:cNvSpPr>
          <p:nvPr>
            <p:ph type="title"/>
          </p:nvPr>
        </p:nvSpPr>
        <p:spPr/>
        <p:txBody>
          <a:bodyPr>
            <a:noAutofit/>
          </a:bodyPr>
          <a:lstStyle/>
          <a:p>
            <a:r>
              <a:rPr lang="en-IN" sz="8800" dirty="0">
                <a:solidFill>
                  <a:schemeClr val="accent3">
                    <a:lumMod val="50000"/>
                  </a:schemeClr>
                </a:solidFill>
              </a:rPr>
              <a:t>Objective</a:t>
            </a:r>
          </a:p>
        </p:txBody>
      </p:sp>
      <p:sp>
        <p:nvSpPr>
          <p:cNvPr id="3" name="Content Placeholder 2">
            <a:extLst>
              <a:ext uri="{FF2B5EF4-FFF2-40B4-BE49-F238E27FC236}">
                <a16:creationId xmlns:a16="http://schemas.microsoft.com/office/drawing/2014/main" id="{0C0C9406-40B7-424D-AB5E-D2153FF982E3}"/>
              </a:ext>
            </a:extLst>
          </p:cNvPr>
          <p:cNvSpPr>
            <a:spLocks noGrp="1"/>
          </p:cNvSpPr>
          <p:nvPr>
            <p:ph idx="1"/>
          </p:nvPr>
        </p:nvSpPr>
        <p:spPr/>
        <p:txBody>
          <a:bodyPr>
            <a:normAutofit/>
          </a:bodyPr>
          <a:lstStyle/>
          <a:p>
            <a:pPr marL="0" indent="0" algn="just">
              <a:buNone/>
            </a:pPr>
            <a:r>
              <a:rPr lang="en-IN" sz="4000" dirty="0">
                <a:solidFill>
                  <a:schemeClr val="accent2">
                    <a:lumMod val="50000"/>
                  </a:schemeClr>
                </a:solidFill>
                <a:latin typeface="Georgia"/>
              </a:rPr>
              <a:t>The objective is to </a:t>
            </a:r>
            <a:r>
              <a:rPr lang="en-US" sz="4000" i="0" u="none" strike="noStrike" baseline="0" dirty="0">
                <a:solidFill>
                  <a:schemeClr val="accent2">
                    <a:lumMod val="50000"/>
                  </a:schemeClr>
                </a:solidFill>
                <a:latin typeface="Georgia"/>
              </a:rPr>
              <a:t>build a </a:t>
            </a:r>
            <a:r>
              <a:rPr lang="en-US" sz="4000" dirty="0">
                <a:solidFill>
                  <a:schemeClr val="accent2">
                    <a:lumMod val="50000"/>
                  </a:schemeClr>
                </a:solidFill>
                <a:latin typeface="Georgia"/>
              </a:rPr>
              <a:t>Ecommerce Website</a:t>
            </a:r>
            <a:r>
              <a:rPr lang="en-US" sz="4000" i="0" u="none" strike="noStrike" baseline="0" dirty="0">
                <a:solidFill>
                  <a:schemeClr val="accent2">
                    <a:lumMod val="50000"/>
                  </a:schemeClr>
                </a:solidFill>
                <a:latin typeface="Georgia"/>
              </a:rPr>
              <a:t> in which we implement all the</a:t>
            </a:r>
            <a:r>
              <a:rPr lang="en-US" sz="4000" dirty="0">
                <a:solidFill>
                  <a:schemeClr val="accent2">
                    <a:lumMod val="50000"/>
                  </a:schemeClr>
                </a:solidFill>
                <a:latin typeface="Georgia"/>
              </a:rPr>
              <a:t> </a:t>
            </a:r>
            <a:r>
              <a:rPr lang="en-US" sz="4000" i="0" u="none" strike="noStrike" baseline="0" dirty="0">
                <a:solidFill>
                  <a:schemeClr val="accent2">
                    <a:lumMod val="50000"/>
                  </a:schemeClr>
                </a:solidFill>
                <a:latin typeface="Georgia"/>
              </a:rPr>
              <a:t>concept of </a:t>
            </a:r>
            <a:r>
              <a:rPr lang="en-US" sz="4000" dirty="0" err="1">
                <a:solidFill>
                  <a:schemeClr val="accent2">
                    <a:lumMod val="50000"/>
                  </a:schemeClr>
                </a:solidFill>
                <a:latin typeface="Georgia"/>
              </a:rPr>
              <a:t>Fullstack</a:t>
            </a:r>
            <a:r>
              <a:rPr lang="en-US" sz="4000" dirty="0">
                <a:solidFill>
                  <a:schemeClr val="accent2">
                    <a:lumMod val="50000"/>
                  </a:schemeClr>
                </a:solidFill>
                <a:latin typeface="Georgia"/>
              </a:rPr>
              <a:t> </a:t>
            </a:r>
            <a:r>
              <a:rPr lang="en-US" sz="4000" i="0" u="none" strike="noStrike" baseline="0" dirty="0">
                <a:solidFill>
                  <a:schemeClr val="accent2">
                    <a:lumMod val="50000"/>
                  </a:schemeClr>
                </a:solidFill>
                <a:latin typeface="Georgia"/>
              </a:rPr>
              <a:t>Technology like HTML, CSS, Bootstrap and JavaScript</a:t>
            </a:r>
            <a:r>
              <a:rPr lang="en-US" sz="4000" dirty="0">
                <a:solidFill>
                  <a:schemeClr val="accent2">
                    <a:lumMod val="50000"/>
                  </a:schemeClr>
                </a:solidFill>
                <a:latin typeface="Georgia"/>
              </a:rPr>
              <a:t> , SQL , PHP</a:t>
            </a:r>
            <a:r>
              <a:rPr lang="en-US" sz="4000" i="0" u="none" strike="noStrike" baseline="0" dirty="0">
                <a:solidFill>
                  <a:schemeClr val="accent2">
                    <a:lumMod val="50000"/>
                  </a:schemeClr>
                </a:solidFill>
                <a:latin typeface="Georgia"/>
              </a:rPr>
              <a:t>.</a:t>
            </a:r>
            <a:endParaRPr lang="en-IN" sz="4000" dirty="0">
              <a:solidFill>
                <a:schemeClr val="accent2">
                  <a:lumMod val="50000"/>
                </a:schemeClr>
              </a:solidFill>
              <a:latin typeface="Georgia"/>
            </a:endParaRPr>
          </a:p>
        </p:txBody>
      </p:sp>
    </p:spTree>
    <p:extLst>
      <p:ext uri="{BB962C8B-B14F-4D97-AF65-F5344CB8AC3E}">
        <p14:creationId xmlns:p14="http://schemas.microsoft.com/office/powerpoint/2010/main" val="12501401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C8AC-6673-4C55-B642-745B909523B2}"/>
              </a:ext>
            </a:extLst>
          </p:cNvPr>
          <p:cNvSpPr>
            <a:spLocks noGrp="1"/>
          </p:cNvSpPr>
          <p:nvPr>
            <p:ph type="title" idx="4294967295"/>
          </p:nvPr>
        </p:nvSpPr>
        <p:spPr>
          <a:xfrm>
            <a:off x="636104" y="636104"/>
            <a:ext cx="10919792" cy="1139687"/>
          </a:xfrm>
        </p:spPr>
        <p:txBody>
          <a:bodyPr>
            <a:noAutofit/>
          </a:bodyPr>
          <a:lstStyle/>
          <a:p>
            <a:r>
              <a:rPr lang="en-IN" sz="8000" b="1" dirty="0">
                <a:solidFill>
                  <a:schemeClr val="accent3">
                    <a:lumMod val="50000"/>
                  </a:schemeClr>
                </a:solidFill>
              </a:rPr>
              <a:t>About this project</a:t>
            </a:r>
            <a:endParaRPr lang="en-IN" sz="2400" b="1" dirty="0">
              <a:solidFill>
                <a:schemeClr val="accent5">
                  <a:lumMod val="50000"/>
                </a:schemeClr>
              </a:solidFill>
            </a:endParaRPr>
          </a:p>
        </p:txBody>
      </p:sp>
      <p:sp>
        <p:nvSpPr>
          <p:cNvPr id="3" name="Content Placeholder 2">
            <a:extLst>
              <a:ext uri="{FF2B5EF4-FFF2-40B4-BE49-F238E27FC236}">
                <a16:creationId xmlns:a16="http://schemas.microsoft.com/office/drawing/2014/main" id="{39967CD3-E015-4051-83EE-0A1BDAF43994}"/>
              </a:ext>
            </a:extLst>
          </p:cNvPr>
          <p:cNvSpPr>
            <a:spLocks noGrp="1"/>
          </p:cNvSpPr>
          <p:nvPr>
            <p:ph idx="4294967295"/>
          </p:nvPr>
        </p:nvSpPr>
        <p:spPr>
          <a:xfrm>
            <a:off x="848138" y="2079625"/>
            <a:ext cx="10416210" cy="3950114"/>
          </a:xfrm>
        </p:spPr>
        <p:txBody>
          <a:bodyPr>
            <a:normAutofit fontScale="92500" lnSpcReduction="20000"/>
          </a:bodyPr>
          <a:lstStyle/>
          <a:p>
            <a:pPr marL="0" indent="0" algn="just">
              <a:buNone/>
            </a:pPr>
            <a:r>
              <a:rPr lang="en-US" sz="1800" b="1" i="0" u="none" strike="noStrike" baseline="0" dirty="0">
                <a:solidFill>
                  <a:schemeClr val="accent2">
                    <a:lumMod val="50000"/>
                  </a:schemeClr>
                </a:solidFill>
              </a:rPr>
              <a:t>Online shopping is the process </a:t>
            </a:r>
            <a:r>
              <a:rPr lang="en-US" sz="1800" b="1" dirty="0">
                <a:solidFill>
                  <a:schemeClr val="accent2">
                    <a:lumMod val="50000"/>
                  </a:schemeClr>
                </a:solidFill>
              </a:rPr>
              <a:t>whereby consumers directly buy goods and services without any intermediary service over the internet. </a:t>
            </a:r>
            <a:r>
              <a:rPr lang="en-US" sz="1800" b="1" i="0" u="none" strike="noStrike" baseline="0" dirty="0">
                <a:solidFill>
                  <a:schemeClr val="accent2">
                    <a:lumMod val="50000"/>
                  </a:schemeClr>
                </a:solidFill>
              </a:rPr>
              <a:t>In this project, </a:t>
            </a:r>
            <a:r>
              <a:rPr lang="en-US" sz="1800" b="1" dirty="0">
                <a:solidFill>
                  <a:schemeClr val="accent3">
                    <a:lumMod val="50000"/>
                  </a:schemeClr>
                </a:solidFill>
              </a:rPr>
              <a:t>We have </a:t>
            </a:r>
            <a:r>
              <a:rPr lang="en-US" sz="1800" b="1" dirty="0" err="1">
                <a:solidFill>
                  <a:schemeClr val="accent3">
                    <a:lumMod val="50000"/>
                  </a:schemeClr>
                </a:solidFill>
              </a:rPr>
              <a:t>build</a:t>
            </a:r>
            <a:r>
              <a:rPr lang="en-US" sz="1800" b="1" dirty="0">
                <a:solidFill>
                  <a:schemeClr val="accent3">
                    <a:lumMod val="50000"/>
                  </a:schemeClr>
                </a:solidFill>
              </a:rPr>
              <a:t> </a:t>
            </a:r>
            <a:r>
              <a:rPr lang="en-US" sz="1800" b="1" dirty="0" err="1">
                <a:solidFill>
                  <a:schemeClr val="accent3">
                    <a:lumMod val="50000"/>
                  </a:schemeClr>
                </a:solidFill>
              </a:rPr>
              <a:t>a</a:t>
            </a:r>
            <a:r>
              <a:rPr lang="en-US" sz="1800" b="1" dirty="0">
                <a:solidFill>
                  <a:schemeClr val="accent3">
                    <a:lumMod val="50000"/>
                  </a:schemeClr>
                </a:solidFill>
              </a:rPr>
              <a:t>  E-Commerce Website “</a:t>
            </a:r>
            <a:r>
              <a:rPr lang="en-US" sz="1800" b="1" dirty="0" err="1">
                <a:solidFill>
                  <a:schemeClr val="accent3">
                    <a:lumMod val="50000"/>
                  </a:schemeClr>
                </a:solidFill>
              </a:rPr>
              <a:t>LifeStyle</a:t>
            </a:r>
            <a:r>
              <a:rPr lang="en-US" sz="1800" b="1" dirty="0">
                <a:solidFill>
                  <a:schemeClr val="accent3">
                    <a:lumMod val="50000"/>
                  </a:schemeClr>
                </a:solidFill>
              </a:rPr>
              <a:t> Store” for purchasing lifestyle items and merchandise according to people’s interest. </a:t>
            </a:r>
            <a:r>
              <a:rPr lang="en-US" sz="1800" b="1" dirty="0">
                <a:solidFill>
                  <a:schemeClr val="accent2">
                    <a:lumMod val="50000"/>
                  </a:schemeClr>
                </a:solidFill>
              </a:rPr>
              <a:t>It is actually a website of the daily lifestyle things. It has following pages.</a:t>
            </a:r>
            <a:endParaRPr lang="en-US" sz="1800" b="1" i="0" u="none" strike="noStrike" baseline="0" dirty="0">
              <a:solidFill>
                <a:schemeClr val="accent2">
                  <a:lumMod val="50000"/>
                </a:schemeClr>
              </a:solidFill>
            </a:endParaRPr>
          </a:p>
          <a:p>
            <a:pPr algn="just">
              <a:buFont typeface="Wingdings" panose="05000000000000000000" pitchFamily="2" charset="2"/>
              <a:buChar char="§"/>
            </a:pPr>
            <a:r>
              <a:rPr lang="en-IN" sz="1800" b="1" dirty="0">
                <a:solidFill>
                  <a:schemeClr val="accent2">
                    <a:lumMod val="50000"/>
                  </a:schemeClr>
                </a:solidFill>
              </a:rPr>
              <a:t>Index page</a:t>
            </a:r>
          </a:p>
          <a:p>
            <a:pPr algn="just">
              <a:buSzPct val="114999"/>
              <a:buFont typeface="Wingdings" panose="05000000000000000000" pitchFamily="2" charset="2"/>
              <a:buChar char="§"/>
            </a:pPr>
            <a:r>
              <a:rPr lang="en-IN" sz="1800" b="1" dirty="0">
                <a:solidFill>
                  <a:schemeClr val="accent2">
                    <a:lumMod val="50000"/>
                  </a:schemeClr>
                </a:solidFill>
              </a:rPr>
              <a:t>Signup page</a:t>
            </a:r>
          </a:p>
          <a:p>
            <a:pPr algn="just">
              <a:buSzPct val="114999"/>
              <a:buFont typeface="Wingdings" panose="05000000000000000000" pitchFamily="2" charset="2"/>
              <a:buChar char="§"/>
            </a:pPr>
            <a:r>
              <a:rPr lang="en-IN" sz="1800" b="1" dirty="0">
                <a:solidFill>
                  <a:schemeClr val="accent2">
                    <a:lumMod val="50000"/>
                  </a:schemeClr>
                </a:solidFill>
              </a:rPr>
              <a:t>Login page</a:t>
            </a:r>
          </a:p>
          <a:p>
            <a:pPr algn="just">
              <a:buSzPct val="114999"/>
              <a:buFont typeface="Wingdings" panose="05000000000000000000" pitchFamily="2" charset="2"/>
              <a:buChar char="§"/>
            </a:pPr>
            <a:r>
              <a:rPr lang="en-IN" sz="1800" b="1" dirty="0">
                <a:solidFill>
                  <a:schemeClr val="accent2">
                    <a:lumMod val="50000"/>
                  </a:schemeClr>
                </a:solidFill>
              </a:rPr>
              <a:t>Logout page</a:t>
            </a:r>
          </a:p>
          <a:p>
            <a:pPr algn="just">
              <a:buSzPct val="114999"/>
              <a:buFont typeface="Wingdings" panose="05000000000000000000" pitchFamily="2" charset="2"/>
              <a:buChar char="§"/>
            </a:pPr>
            <a:r>
              <a:rPr lang="en-IN" sz="1800" b="1" dirty="0">
                <a:solidFill>
                  <a:schemeClr val="accent2">
                    <a:lumMod val="50000"/>
                  </a:schemeClr>
                </a:solidFill>
              </a:rPr>
              <a:t>Product page</a:t>
            </a:r>
          </a:p>
          <a:p>
            <a:pPr algn="just">
              <a:buSzPct val="114999"/>
              <a:buFont typeface="Wingdings" panose="05000000000000000000" pitchFamily="2" charset="2"/>
              <a:buChar char="§"/>
            </a:pPr>
            <a:r>
              <a:rPr lang="en-IN" sz="1800" b="1" dirty="0">
                <a:solidFill>
                  <a:schemeClr val="accent2">
                    <a:lumMod val="50000"/>
                  </a:schemeClr>
                </a:solidFill>
              </a:rPr>
              <a:t>Cart page</a:t>
            </a:r>
          </a:p>
          <a:p>
            <a:pPr algn="just">
              <a:buSzPct val="114999"/>
              <a:buFont typeface="Wingdings" panose="05000000000000000000" pitchFamily="2" charset="2"/>
              <a:buChar char="§"/>
            </a:pPr>
            <a:r>
              <a:rPr lang="en-IN" sz="1800" b="1" dirty="0">
                <a:solidFill>
                  <a:schemeClr val="accent2">
                    <a:lumMod val="50000"/>
                  </a:schemeClr>
                </a:solidFill>
              </a:rPr>
              <a:t>Setting page</a:t>
            </a:r>
          </a:p>
          <a:p>
            <a:pPr algn="just">
              <a:buSzPct val="114999"/>
              <a:buFont typeface="Wingdings" panose="05000000000000000000" pitchFamily="2" charset="2"/>
              <a:buChar char="§"/>
            </a:pPr>
            <a:r>
              <a:rPr lang="en-IN" sz="1800" b="1" dirty="0">
                <a:solidFill>
                  <a:schemeClr val="accent2">
                    <a:lumMod val="50000"/>
                  </a:schemeClr>
                </a:solidFill>
              </a:rPr>
              <a:t>Success page</a:t>
            </a:r>
            <a:endParaRPr lang="en-IN" sz="1800" b="1" i="0" u="none" strike="noStrike" baseline="0" dirty="0">
              <a:solidFill>
                <a:schemeClr val="accent2">
                  <a:lumMod val="50000"/>
                </a:schemeClr>
              </a:solidFill>
            </a:endParaRPr>
          </a:p>
          <a:p>
            <a:pPr marL="0" indent="0">
              <a:buNone/>
            </a:pPr>
            <a:endParaRPr lang="en-IN" sz="1800" b="1" dirty="0">
              <a:solidFill>
                <a:schemeClr val="accent2">
                  <a:lumMod val="50000"/>
                </a:schemeClr>
              </a:solidFill>
            </a:endParaRPr>
          </a:p>
        </p:txBody>
      </p:sp>
    </p:spTree>
    <p:extLst>
      <p:ext uri="{BB962C8B-B14F-4D97-AF65-F5344CB8AC3E}">
        <p14:creationId xmlns:p14="http://schemas.microsoft.com/office/powerpoint/2010/main" val="224647944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86FEC0-EB15-4FF1-A5FF-2B16525C5ED9}"/>
              </a:ext>
            </a:extLst>
          </p:cNvPr>
          <p:cNvPicPr/>
          <p:nvPr/>
        </p:nvPicPr>
        <p:blipFill>
          <a:blip r:embed="rId2">
            <a:extLst>
              <a:ext uri="{28A0092B-C50C-407E-A947-70E740481C1C}">
                <a14:useLocalDpi xmlns:a14="http://schemas.microsoft.com/office/drawing/2010/main" val="0"/>
              </a:ext>
            </a:extLst>
          </a:blip>
          <a:stretch>
            <a:fillRect/>
          </a:stretch>
        </p:blipFill>
        <p:spPr>
          <a:xfrm>
            <a:off x="1163783" y="775855"/>
            <a:ext cx="7259782" cy="5472545"/>
          </a:xfrm>
          <a:prstGeom prst="rect">
            <a:avLst/>
          </a:prstGeom>
        </p:spPr>
      </p:pic>
      <p:sp>
        <p:nvSpPr>
          <p:cNvPr id="6" name="TextBox 5">
            <a:extLst>
              <a:ext uri="{FF2B5EF4-FFF2-40B4-BE49-F238E27FC236}">
                <a16:creationId xmlns:a16="http://schemas.microsoft.com/office/drawing/2014/main" id="{234FF1B5-C6BA-4409-B512-D381B37FD866}"/>
              </a:ext>
            </a:extLst>
          </p:cNvPr>
          <p:cNvSpPr txBox="1"/>
          <p:nvPr/>
        </p:nvSpPr>
        <p:spPr>
          <a:xfrm>
            <a:off x="8229600" y="2057400"/>
            <a:ext cx="3144982" cy="2677656"/>
          </a:xfrm>
          <a:prstGeom prst="rect">
            <a:avLst/>
          </a:prstGeom>
          <a:noFill/>
        </p:spPr>
        <p:txBody>
          <a:bodyPr wrap="square" rtlCol="0">
            <a:spAutoFit/>
          </a:bodyPr>
          <a:lstStyle/>
          <a:p>
            <a:r>
              <a:rPr lang="en-IN" sz="2800" b="1" dirty="0">
                <a:solidFill>
                  <a:schemeClr val="accent2">
                    <a:lumMod val="50000"/>
                  </a:schemeClr>
                </a:solidFill>
              </a:rPr>
              <a:t>This figure showing the different steps involved in Web development process</a:t>
            </a:r>
          </a:p>
        </p:txBody>
      </p:sp>
    </p:spTree>
    <p:extLst>
      <p:ext uri="{BB962C8B-B14F-4D97-AF65-F5344CB8AC3E}">
        <p14:creationId xmlns:p14="http://schemas.microsoft.com/office/powerpoint/2010/main" val="313893443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9EA5-B11C-4512-AE8B-277EC4C41476}"/>
              </a:ext>
            </a:extLst>
          </p:cNvPr>
          <p:cNvSpPr>
            <a:spLocks noGrp="1"/>
          </p:cNvSpPr>
          <p:nvPr>
            <p:ph type="title"/>
          </p:nvPr>
        </p:nvSpPr>
        <p:spPr/>
        <p:txBody>
          <a:bodyPr/>
          <a:lstStyle/>
          <a:p>
            <a:r>
              <a:rPr lang="en-IN" b="1" dirty="0">
                <a:solidFill>
                  <a:schemeClr val="accent3">
                    <a:lumMod val="50000"/>
                  </a:schemeClr>
                </a:solidFill>
              </a:rPr>
              <a:t>Software and Hardware Requirements</a:t>
            </a:r>
          </a:p>
        </p:txBody>
      </p:sp>
      <p:sp>
        <p:nvSpPr>
          <p:cNvPr id="3" name="Content Placeholder 2">
            <a:extLst>
              <a:ext uri="{FF2B5EF4-FFF2-40B4-BE49-F238E27FC236}">
                <a16:creationId xmlns:a16="http://schemas.microsoft.com/office/drawing/2014/main" id="{26DEAEC9-9C45-4FB8-856C-4D799E07D681}"/>
              </a:ext>
            </a:extLst>
          </p:cNvPr>
          <p:cNvSpPr>
            <a:spLocks noGrp="1"/>
          </p:cNvSpPr>
          <p:nvPr>
            <p:ph idx="1"/>
          </p:nvPr>
        </p:nvSpPr>
        <p:spPr/>
        <p:txBody>
          <a:bodyPr>
            <a:normAutofit lnSpcReduction="10000"/>
          </a:bodyPr>
          <a:lstStyle/>
          <a:p>
            <a:pPr marL="0" indent="0">
              <a:buNone/>
            </a:pPr>
            <a:r>
              <a:rPr lang="en-IN" b="1" dirty="0">
                <a:solidFill>
                  <a:schemeClr val="accent2">
                    <a:lumMod val="50000"/>
                  </a:schemeClr>
                </a:solidFill>
              </a:rPr>
              <a:t>Hardware : PC or Laptop containing (i3 processor or above), RAM 4GB or more and Hard Disk 500GB or above)</a:t>
            </a:r>
          </a:p>
          <a:p>
            <a:pPr marL="0" indent="0">
              <a:buNone/>
            </a:pPr>
            <a:r>
              <a:rPr lang="en-IN" b="1" dirty="0">
                <a:solidFill>
                  <a:schemeClr val="accent2">
                    <a:lumMod val="50000"/>
                  </a:schemeClr>
                </a:solidFill>
              </a:rPr>
              <a:t>Software: Window 7/8/10</a:t>
            </a:r>
          </a:p>
          <a:p>
            <a:pPr marL="0" indent="0">
              <a:buNone/>
            </a:pPr>
            <a:r>
              <a:rPr lang="en-IN" b="1" dirty="0">
                <a:solidFill>
                  <a:schemeClr val="accent2">
                    <a:lumMod val="50000"/>
                  </a:schemeClr>
                </a:solidFill>
              </a:rPr>
              <a:t>                VS code</a:t>
            </a:r>
          </a:p>
          <a:p>
            <a:pPr marL="0" indent="0">
              <a:buNone/>
            </a:pPr>
            <a:r>
              <a:rPr lang="en-IN" b="1" dirty="0">
                <a:solidFill>
                  <a:schemeClr val="accent2">
                    <a:lumMod val="50000"/>
                  </a:schemeClr>
                </a:solidFill>
              </a:rPr>
              <a:t>                Github</a:t>
            </a:r>
          </a:p>
          <a:p>
            <a:pPr marL="0" indent="0">
              <a:buNone/>
            </a:pPr>
            <a:r>
              <a:rPr lang="en-IN" b="1" dirty="0">
                <a:solidFill>
                  <a:schemeClr val="accent2">
                    <a:lumMod val="50000"/>
                  </a:schemeClr>
                </a:solidFill>
              </a:rPr>
              <a:t>                Google chrome</a:t>
            </a:r>
          </a:p>
          <a:p>
            <a:pPr marL="0" indent="0">
              <a:buNone/>
            </a:pPr>
            <a:r>
              <a:rPr lang="en-IN" b="1" dirty="0">
                <a:solidFill>
                  <a:schemeClr val="accent2">
                    <a:lumMod val="50000"/>
                  </a:schemeClr>
                </a:solidFill>
              </a:rPr>
              <a:t>             </a:t>
            </a:r>
          </a:p>
        </p:txBody>
      </p:sp>
    </p:spTree>
    <p:extLst>
      <p:ext uri="{BB962C8B-B14F-4D97-AF65-F5344CB8AC3E}">
        <p14:creationId xmlns:p14="http://schemas.microsoft.com/office/powerpoint/2010/main" val="102376354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802D-8F86-49DF-969B-E912A80689D5}"/>
              </a:ext>
            </a:extLst>
          </p:cNvPr>
          <p:cNvSpPr>
            <a:spLocks noGrp="1"/>
          </p:cNvSpPr>
          <p:nvPr>
            <p:ph type="title"/>
          </p:nvPr>
        </p:nvSpPr>
        <p:spPr/>
        <p:txBody>
          <a:bodyPr>
            <a:noAutofit/>
          </a:bodyPr>
          <a:lstStyle/>
          <a:p>
            <a:r>
              <a:rPr lang="en-US" sz="7200" dirty="0">
                <a:solidFill>
                  <a:schemeClr val="accent3">
                    <a:lumMod val="50000"/>
                  </a:schemeClr>
                </a:solidFill>
              </a:rPr>
              <a:t>T</a:t>
            </a:r>
            <a:r>
              <a:rPr lang="en-IN" sz="7200" dirty="0">
                <a:solidFill>
                  <a:schemeClr val="accent3">
                    <a:lumMod val="50000"/>
                  </a:schemeClr>
                </a:solidFill>
              </a:rPr>
              <a:t>echnology Used</a:t>
            </a:r>
          </a:p>
        </p:txBody>
      </p:sp>
      <p:sp>
        <p:nvSpPr>
          <p:cNvPr id="3" name="Content Placeholder 2">
            <a:extLst>
              <a:ext uri="{FF2B5EF4-FFF2-40B4-BE49-F238E27FC236}">
                <a16:creationId xmlns:a16="http://schemas.microsoft.com/office/drawing/2014/main" id="{7DDF833F-6374-4A2B-8BD9-1856E422FE60}"/>
              </a:ext>
            </a:extLst>
          </p:cNvPr>
          <p:cNvSpPr>
            <a:spLocks noGrp="1"/>
          </p:cNvSpPr>
          <p:nvPr>
            <p:ph idx="1"/>
          </p:nvPr>
        </p:nvSpPr>
        <p:spPr>
          <a:xfrm>
            <a:off x="1295401" y="2556932"/>
            <a:ext cx="9601196" cy="3318936"/>
          </a:xfrm>
        </p:spPr>
        <p:txBody>
          <a:bodyPr>
            <a:normAutofit fontScale="55000" lnSpcReduction="20000"/>
          </a:bodyPr>
          <a:lstStyle/>
          <a:p>
            <a:pPr algn="just">
              <a:lnSpc>
                <a:spcPct val="120000"/>
              </a:lnSpc>
              <a:buFont typeface="Arial" panose="020B0604020202020204" pitchFamily="34" charset="0"/>
              <a:buChar char="•"/>
            </a:pPr>
            <a:r>
              <a:rPr lang="en-IN" sz="3800" b="1" dirty="0">
                <a:solidFill>
                  <a:schemeClr val="accent2">
                    <a:lumMod val="50000"/>
                  </a:schemeClr>
                </a:solidFill>
              </a:rPr>
              <a:t>HTML</a:t>
            </a:r>
            <a:r>
              <a:rPr lang="en-IN" sz="3800" dirty="0">
                <a:solidFill>
                  <a:schemeClr val="accent2">
                    <a:lumMod val="50000"/>
                  </a:schemeClr>
                </a:solidFill>
              </a:rPr>
              <a:t> : </a:t>
            </a:r>
            <a:r>
              <a:rPr lang="en-US" sz="3800" dirty="0">
                <a:solidFill>
                  <a:schemeClr val="accent2">
                    <a:lumMod val="50000"/>
                  </a:schemeClr>
                </a:solidFill>
                <a:latin typeface="Times New Roman" panose="02020603050405020304" pitchFamily="18" charset="0"/>
              </a:rPr>
              <a:t>It is used by developers to define structure of the webpage. Every page you see on browser is written using HTML. Web-Browser read and understand the markup text in HTML.</a:t>
            </a:r>
          </a:p>
          <a:p>
            <a:pPr algn="just">
              <a:lnSpc>
                <a:spcPct val="120000"/>
              </a:lnSpc>
              <a:buFont typeface="Arial" panose="020B0604020202020204" pitchFamily="34" charset="0"/>
              <a:buChar char="•"/>
            </a:pPr>
            <a:r>
              <a:rPr lang="en-US" sz="3800" b="1" dirty="0">
                <a:solidFill>
                  <a:schemeClr val="accent2">
                    <a:lumMod val="50000"/>
                  </a:schemeClr>
                </a:solidFill>
                <a:latin typeface="Times New Roman" panose="02020603050405020304" pitchFamily="18" charset="0"/>
              </a:rPr>
              <a:t>CSS </a:t>
            </a:r>
            <a:r>
              <a:rPr lang="en-US" sz="3800" dirty="0">
                <a:solidFill>
                  <a:schemeClr val="accent2">
                    <a:lumMod val="50000"/>
                  </a:schemeClr>
                </a:solidFill>
                <a:latin typeface="Times New Roman" panose="02020603050405020304" pitchFamily="18" charset="0"/>
              </a:rPr>
              <a:t>: CSS stands for Cascading Style Sheets. To define style of the Web Page that is, type of font, its size, background-color etc. ,we use CSS. Using CSS, you can define, how each element of your web-page should look. Browser read HTML and CSS together to define the web page.</a:t>
            </a:r>
          </a:p>
          <a:p>
            <a:pPr marL="0" indent="0" algn="just">
              <a:buNone/>
            </a:pPr>
            <a:endParaRPr lang="en-IN" sz="2600" dirty="0">
              <a:solidFill>
                <a:schemeClr val="accent2">
                  <a:lumMod val="50000"/>
                </a:schemeClr>
              </a:solidFill>
            </a:endParaRPr>
          </a:p>
          <a:p>
            <a:pPr marL="0" indent="0">
              <a:buNone/>
            </a:pPr>
            <a:r>
              <a:rPr lang="en-IN" sz="2600" dirty="0"/>
              <a:t> </a:t>
            </a:r>
          </a:p>
          <a:p>
            <a:endParaRPr lang="en-IN" dirty="0"/>
          </a:p>
        </p:txBody>
      </p:sp>
    </p:spTree>
    <p:extLst>
      <p:ext uri="{BB962C8B-B14F-4D97-AF65-F5344CB8AC3E}">
        <p14:creationId xmlns:p14="http://schemas.microsoft.com/office/powerpoint/2010/main" val="184742620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63F20D-783A-4690-BF91-4B88BE2184D6}"/>
              </a:ext>
            </a:extLst>
          </p:cNvPr>
          <p:cNvSpPr txBox="1"/>
          <p:nvPr/>
        </p:nvSpPr>
        <p:spPr>
          <a:xfrm>
            <a:off x="699653" y="685800"/>
            <a:ext cx="10813473" cy="4893647"/>
          </a:xfrm>
          <a:prstGeom prst="rect">
            <a:avLst/>
          </a:prstGeom>
          <a:noFill/>
        </p:spPr>
        <p:txBody>
          <a:bodyPr wrap="square" rtlCol="0">
            <a:spAutoFit/>
          </a:bodyPr>
          <a:lstStyle/>
          <a:p>
            <a:pPr marL="342900" indent="-342900" algn="just">
              <a:buFont typeface="Wingdings" panose="05000000000000000000" pitchFamily="2" charset="2"/>
              <a:buChar char="§"/>
            </a:pPr>
            <a:r>
              <a:rPr lang="en-IN" sz="2400" b="1" dirty="0">
                <a:solidFill>
                  <a:schemeClr val="accent2">
                    <a:lumMod val="50000"/>
                  </a:schemeClr>
                </a:solidFill>
              </a:rPr>
              <a:t>Bootstrap </a:t>
            </a:r>
            <a:r>
              <a:rPr lang="en-IN" sz="2400" dirty="0">
                <a:solidFill>
                  <a:schemeClr val="accent2">
                    <a:lumMod val="50000"/>
                  </a:schemeClr>
                </a:solidFill>
              </a:rPr>
              <a:t>: Bootstrap is like external CSS file that we will link to our HTML page to apply various styles. We use Bootstrap, we don’t have to write style statements again and again. </a:t>
            </a:r>
            <a:r>
              <a:rPr lang="en-IN" sz="2400" b="1" dirty="0">
                <a:solidFill>
                  <a:schemeClr val="accent2">
                    <a:lumMod val="50000"/>
                  </a:schemeClr>
                </a:solidFill>
              </a:rPr>
              <a:t>Bootstrap has various pre-defined CSS classes</a:t>
            </a:r>
            <a:r>
              <a:rPr lang="en-IN" sz="2400" dirty="0">
                <a:solidFill>
                  <a:schemeClr val="accent2">
                    <a:lumMod val="50000"/>
                  </a:schemeClr>
                </a:solidFill>
              </a:rPr>
              <a:t>. We just need to include the name of the class and the style gets applied . This makes web development easier.</a:t>
            </a:r>
          </a:p>
          <a:p>
            <a:pPr algn="just"/>
            <a:endParaRPr lang="en-IN" sz="2400" dirty="0">
              <a:solidFill>
                <a:schemeClr val="accent2">
                  <a:lumMod val="50000"/>
                </a:schemeClr>
              </a:solidFill>
            </a:endParaRPr>
          </a:p>
          <a:p>
            <a:pPr marL="342900" indent="-342900" algn="just">
              <a:buFont typeface="Wingdings" panose="05000000000000000000" pitchFamily="2" charset="2"/>
              <a:buChar char="§"/>
            </a:pPr>
            <a:endParaRPr lang="en-IN" sz="2400" dirty="0">
              <a:solidFill>
                <a:schemeClr val="accent2">
                  <a:lumMod val="50000"/>
                </a:schemeClr>
              </a:solidFill>
            </a:endParaRPr>
          </a:p>
          <a:p>
            <a:pPr marL="342900" indent="-342900" algn="just">
              <a:buFont typeface="Wingdings" panose="05000000000000000000" pitchFamily="2" charset="2"/>
              <a:buChar char="§"/>
            </a:pPr>
            <a:r>
              <a:rPr lang="en-IN" sz="2400" b="1" dirty="0">
                <a:solidFill>
                  <a:schemeClr val="accent2">
                    <a:lumMod val="50000"/>
                  </a:schemeClr>
                </a:solidFill>
              </a:rPr>
              <a:t>JavaScript</a:t>
            </a:r>
            <a:r>
              <a:rPr lang="en-IN" sz="2400" dirty="0">
                <a:solidFill>
                  <a:schemeClr val="accent2">
                    <a:lumMod val="50000"/>
                  </a:schemeClr>
                </a:solidFill>
              </a:rPr>
              <a:t> : </a:t>
            </a:r>
            <a:r>
              <a:rPr lang="en-US" sz="2400" i="0" dirty="0">
                <a:solidFill>
                  <a:schemeClr val="accent2">
                    <a:lumMod val="50000"/>
                  </a:schemeClr>
                </a:solidFill>
                <a:effectLst/>
              </a:rPr>
              <a:t>JavaScript</a:t>
            </a:r>
            <a:r>
              <a:rPr lang="en-US" sz="2400" b="0" i="0" dirty="0">
                <a:solidFill>
                  <a:schemeClr val="accent2">
                    <a:lumMod val="50000"/>
                  </a:schemeClr>
                </a:solidFill>
                <a:effectLst/>
              </a:rPr>
              <a:t> is a </a:t>
            </a:r>
            <a:r>
              <a:rPr lang="en-US" sz="2400" b="1" i="0" dirty="0">
                <a:solidFill>
                  <a:schemeClr val="accent2">
                    <a:lumMod val="50000"/>
                  </a:schemeClr>
                </a:solidFill>
                <a:effectLst/>
              </a:rPr>
              <a:t>client-side scripting language</a:t>
            </a:r>
            <a:r>
              <a:rPr lang="en-US" sz="2400" b="0" i="0" dirty="0">
                <a:solidFill>
                  <a:schemeClr val="accent2">
                    <a:lumMod val="50000"/>
                  </a:schemeClr>
                </a:solidFill>
                <a:effectLst/>
              </a:rPr>
              <a:t> of web developed by</a:t>
            </a:r>
            <a:r>
              <a:rPr lang="en-US" sz="2400" i="0" dirty="0">
                <a:solidFill>
                  <a:schemeClr val="accent2">
                    <a:lumMod val="50000"/>
                  </a:schemeClr>
                </a:solidFill>
                <a:effectLst/>
              </a:rPr>
              <a:t> Netscape </a:t>
            </a:r>
            <a:r>
              <a:rPr lang="en-US" sz="2400" b="0" i="0" dirty="0">
                <a:solidFill>
                  <a:schemeClr val="accent2">
                    <a:lumMod val="50000"/>
                  </a:schemeClr>
                </a:solidFill>
                <a:effectLst/>
              </a:rPr>
              <a:t>in 1995 with the name </a:t>
            </a:r>
            <a:r>
              <a:rPr lang="en-US" sz="2400" i="0" dirty="0">
                <a:solidFill>
                  <a:schemeClr val="accent2">
                    <a:lumMod val="50000"/>
                  </a:schemeClr>
                </a:solidFill>
                <a:effectLst/>
              </a:rPr>
              <a:t>LiveScript. JavaScript </a:t>
            </a:r>
            <a:r>
              <a:rPr lang="en-US" sz="2400" b="0" i="0" dirty="0">
                <a:solidFill>
                  <a:schemeClr val="accent2">
                    <a:lumMod val="50000"/>
                  </a:schemeClr>
                </a:solidFill>
                <a:effectLst/>
              </a:rPr>
              <a:t>is used to build </a:t>
            </a:r>
            <a:r>
              <a:rPr lang="en-US" sz="2400" b="1" i="0" dirty="0">
                <a:solidFill>
                  <a:schemeClr val="accent2">
                    <a:lumMod val="50000"/>
                  </a:schemeClr>
                </a:solidFill>
                <a:effectLst/>
              </a:rPr>
              <a:t>interactive websites</a:t>
            </a:r>
            <a:r>
              <a:rPr lang="en-US" sz="2400" b="0" i="0" dirty="0">
                <a:solidFill>
                  <a:schemeClr val="accent2">
                    <a:lumMod val="50000"/>
                  </a:schemeClr>
                </a:solidFill>
                <a:effectLst/>
              </a:rPr>
              <a:t> with </a:t>
            </a:r>
            <a:r>
              <a:rPr lang="en-US" sz="2400" i="0" dirty="0">
                <a:solidFill>
                  <a:schemeClr val="accent2">
                    <a:lumMod val="50000"/>
                  </a:schemeClr>
                </a:solidFill>
                <a:effectLst/>
              </a:rPr>
              <a:t>dynamic</a:t>
            </a:r>
            <a:r>
              <a:rPr lang="en-US" sz="2400" b="0" i="0" dirty="0">
                <a:solidFill>
                  <a:schemeClr val="accent2">
                    <a:lumMod val="50000"/>
                  </a:schemeClr>
                </a:solidFill>
                <a:effectLst/>
              </a:rPr>
              <a:t> features and to </a:t>
            </a:r>
            <a:r>
              <a:rPr lang="en-US" sz="2400" i="0" dirty="0">
                <a:solidFill>
                  <a:schemeClr val="accent2">
                    <a:lumMod val="50000"/>
                  </a:schemeClr>
                </a:solidFill>
                <a:effectLst/>
              </a:rPr>
              <a:t>validate form data</a:t>
            </a:r>
            <a:r>
              <a:rPr lang="en-US" sz="2400" b="0" i="0" dirty="0">
                <a:solidFill>
                  <a:schemeClr val="accent2">
                    <a:lumMod val="50000"/>
                  </a:schemeClr>
                </a:solidFill>
                <a:effectLst/>
              </a:rPr>
              <a:t>. JavaScript is </a:t>
            </a:r>
            <a:r>
              <a:rPr lang="en-US" sz="2400" b="1" i="0" dirty="0">
                <a:solidFill>
                  <a:schemeClr val="accent2">
                    <a:lumMod val="50000"/>
                  </a:schemeClr>
                </a:solidFill>
                <a:effectLst/>
              </a:rPr>
              <a:t>high-level</a:t>
            </a:r>
            <a:r>
              <a:rPr lang="en-US" sz="2400" b="0" i="0" dirty="0">
                <a:solidFill>
                  <a:schemeClr val="accent2">
                    <a:lumMod val="50000"/>
                  </a:schemeClr>
                </a:solidFill>
                <a:effectLst/>
              </a:rPr>
              <a:t>, </a:t>
            </a:r>
            <a:r>
              <a:rPr lang="en-US" sz="2400" b="1" i="0" dirty="0">
                <a:solidFill>
                  <a:schemeClr val="accent2">
                    <a:lumMod val="50000"/>
                  </a:schemeClr>
                </a:solidFill>
                <a:effectLst/>
              </a:rPr>
              <a:t>dynamic</a:t>
            </a:r>
            <a:r>
              <a:rPr lang="en-US" sz="2400" b="0" i="0" dirty="0">
                <a:solidFill>
                  <a:schemeClr val="accent2">
                    <a:lumMod val="50000"/>
                  </a:schemeClr>
                </a:solidFill>
                <a:effectLst/>
              </a:rPr>
              <a:t> and </a:t>
            </a:r>
            <a:r>
              <a:rPr lang="en-US" sz="2400" i="0" dirty="0">
                <a:solidFill>
                  <a:schemeClr val="accent2">
                    <a:lumMod val="50000"/>
                  </a:schemeClr>
                </a:solidFill>
                <a:effectLst/>
              </a:rPr>
              <a:t>browser interpreted </a:t>
            </a:r>
            <a:r>
              <a:rPr lang="en-US" sz="2400" b="0" i="0" dirty="0">
                <a:solidFill>
                  <a:schemeClr val="accent2">
                    <a:lumMod val="50000"/>
                  </a:schemeClr>
                </a:solidFill>
                <a:effectLst/>
              </a:rPr>
              <a:t>programming language, supported by all modern web browsers. Apart from web browser, JavaScript is also used to build scalable web applications using Node JS. JavaScript is also being used widely in game </a:t>
            </a:r>
            <a:r>
              <a:rPr lang="en-US" sz="2400" b="1" i="0" dirty="0">
                <a:solidFill>
                  <a:schemeClr val="accent2">
                    <a:lumMod val="50000"/>
                  </a:schemeClr>
                </a:solidFill>
                <a:effectLst/>
              </a:rPr>
              <a:t>development and Mobile application development</a:t>
            </a:r>
            <a:r>
              <a:rPr lang="en-US" sz="2400" b="1" i="0" dirty="0">
                <a:solidFill>
                  <a:srgbClr val="222222"/>
                </a:solidFill>
                <a:effectLst/>
              </a:rPr>
              <a:t>.</a:t>
            </a:r>
            <a:endParaRPr lang="en-IN" sz="2400" b="1" dirty="0">
              <a:solidFill>
                <a:schemeClr val="accent2">
                  <a:lumMod val="50000"/>
                </a:schemeClr>
              </a:solidFill>
            </a:endParaRPr>
          </a:p>
        </p:txBody>
      </p:sp>
    </p:spTree>
    <p:extLst>
      <p:ext uri="{BB962C8B-B14F-4D97-AF65-F5344CB8AC3E}">
        <p14:creationId xmlns:p14="http://schemas.microsoft.com/office/powerpoint/2010/main" val="328723077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C94622-DB72-4185-AD3E-A38BFB621B46}"/>
              </a:ext>
            </a:extLst>
          </p:cNvPr>
          <p:cNvSpPr>
            <a:spLocks noGrp="1"/>
          </p:cNvSpPr>
          <p:nvPr>
            <p:ph type="ctrTitle"/>
          </p:nvPr>
        </p:nvSpPr>
        <p:spPr/>
        <p:txBody>
          <a:bodyPr/>
          <a:lstStyle/>
          <a:p>
            <a:br>
              <a:rPr lang="en-IN" dirty="0">
                <a:solidFill>
                  <a:schemeClr val="accent3">
                    <a:lumMod val="50000"/>
                  </a:schemeClr>
                </a:solidFill>
              </a:rPr>
            </a:br>
            <a:r>
              <a:rPr lang="en-IN" sz="6000" dirty="0">
                <a:solidFill>
                  <a:schemeClr val="accent3">
                    <a:lumMod val="50000"/>
                  </a:schemeClr>
                </a:solidFill>
              </a:rPr>
              <a:t>SCREENSHOTS</a:t>
            </a:r>
          </a:p>
        </p:txBody>
      </p:sp>
      <p:sp>
        <p:nvSpPr>
          <p:cNvPr id="5" name="Subtitle 4">
            <a:extLst>
              <a:ext uri="{FF2B5EF4-FFF2-40B4-BE49-F238E27FC236}">
                <a16:creationId xmlns:a16="http://schemas.microsoft.com/office/drawing/2014/main" id="{AB129667-E616-4018-BE4C-371C3EC6073C}"/>
              </a:ext>
            </a:extLst>
          </p:cNvPr>
          <p:cNvSpPr>
            <a:spLocks noGrp="1"/>
          </p:cNvSpPr>
          <p:nvPr>
            <p:ph type="subTitle" idx="1"/>
          </p:nvPr>
        </p:nvSpPr>
        <p:spPr/>
        <p:txBody>
          <a:bodyPr>
            <a:normAutofit/>
          </a:bodyPr>
          <a:lstStyle/>
          <a:p>
            <a:r>
              <a:rPr lang="en-IN" sz="2800" b="1" dirty="0">
                <a:solidFill>
                  <a:schemeClr val="accent2">
                    <a:lumMod val="50000"/>
                  </a:schemeClr>
                </a:solidFill>
              </a:rPr>
              <a:t>FROM THE WEBSITES</a:t>
            </a:r>
          </a:p>
        </p:txBody>
      </p:sp>
    </p:spTree>
    <p:extLst>
      <p:ext uri="{BB962C8B-B14F-4D97-AF65-F5344CB8AC3E}">
        <p14:creationId xmlns:p14="http://schemas.microsoft.com/office/powerpoint/2010/main" val="3437927138"/>
      </p:ext>
    </p:extLst>
  </p:cSld>
  <p:clrMapOvr>
    <a:masterClrMapping/>
  </p:clrMapOvr>
  <p:transition spd="slow">
    <p:push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TM03457485[[fn=Mesh]]</Template>
  <TotalTime>9132</TotalTime>
  <Words>685</Words>
  <Application>Microsoft Office PowerPoint</Application>
  <PresentationFormat>Widescreen</PresentationFormat>
  <Paragraphs>47</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Organic</vt:lpstr>
      <vt:lpstr>FullStack Website</vt:lpstr>
      <vt:lpstr>Group Members</vt:lpstr>
      <vt:lpstr>Objective</vt:lpstr>
      <vt:lpstr>About this project</vt:lpstr>
      <vt:lpstr>PowerPoint Presentation</vt:lpstr>
      <vt:lpstr>Software and Hardware Requirements</vt:lpstr>
      <vt:lpstr>Technology Used</vt:lpstr>
      <vt:lpstr>PowerPoint Presentation</vt:lpstr>
      <vt:lpstr> SCREENSHOTS</vt:lpstr>
      <vt:lpstr>PowerPoint Presentation</vt:lpstr>
      <vt:lpstr>PowerPoint Presentation</vt:lpstr>
      <vt:lpstr>PowerPoint Presentation</vt:lpstr>
      <vt:lpstr>PowerPoint Presentation</vt:lpstr>
      <vt:lpstr>Few Limitations</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Machine Grading…</dc:title>
  <dc:creator>HP</dc:creator>
  <cp:lastModifiedBy>HP</cp:lastModifiedBy>
  <cp:revision>216</cp:revision>
  <dcterms:created xsi:type="dcterms:W3CDTF">2020-07-22T07:53:21Z</dcterms:created>
  <dcterms:modified xsi:type="dcterms:W3CDTF">2021-04-20T06:45:20Z</dcterms:modified>
</cp:coreProperties>
</file>